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42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1pPr>
    <a:lvl2pPr marL="0" marR="0" indent="0" algn="l" defTabSz="825500" rtl="0" fontAlgn="auto" latinLnBrk="0" hangingPunct="0">
      <a:lnSpc>
        <a:spcPct val="100000"/>
      </a:lnSpc>
      <a:spcBef>
        <a:spcPts val="42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2pPr>
    <a:lvl3pPr marL="0" marR="0" indent="0" algn="l" defTabSz="825500" rtl="0" fontAlgn="auto" latinLnBrk="0" hangingPunct="0">
      <a:lnSpc>
        <a:spcPct val="100000"/>
      </a:lnSpc>
      <a:spcBef>
        <a:spcPts val="42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3pPr>
    <a:lvl4pPr marL="0" marR="0" indent="0" algn="l" defTabSz="825500" rtl="0" fontAlgn="auto" latinLnBrk="0" hangingPunct="0">
      <a:lnSpc>
        <a:spcPct val="100000"/>
      </a:lnSpc>
      <a:spcBef>
        <a:spcPts val="42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4pPr>
    <a:lvl5pPr marL="0" marR="0" indent="0" algn="l" defTabSz="825500" rtl="0" fontAlgn="auto" latinLnBrk="0" hangingPunct="0">
      <a:lnSpc>
        <a:spcPct val="100000"/>
      </a:lnSpc>
      <a:spcBef>
        <a:spcPts val="42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5pPr>
    <a:lvl6pPr marL="0" marR="0" indent="0" algn="l" defTabSz="825500" rtl="0" fontAlgn="auto" latinLnBrk="0" hangingPunct="0">
      <a:lnSpc>
        <a:spcPct val="100000"/>
      </a:lnSpc>
      <a:spcBef>
        <a:spcPts val="42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6pPr>
    <a:lvl7pPr marL="0" marR="0" indent="0" algn="l" defTabSz="825500" rtl="0" fontAlgn="auto" latinLnBrk="0" hangingPunct="0">
      <a:lnSpc>
        <a:spcPct val="100000"/>
      </a:lnSpc>
      <a:spcBef>
        <a:spcPts val="42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7pPr>
    <a:lvl8pPr marL="0" marR="0" indent="0" algn="l" defTabSz="825500" rtl="0" fontAlgn="auto" latinLnBrk="0" hangingPunct="0">
      <a:lnSpc>
        <a:spcPct val="100000"/>
      </a:lnSpc>
      <a:spcBef>
        <a:spcPts val="42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8pPr>
    <a:lvl9pPr marL="0" marR="0" indent="0" algn="l" defTabSz="825500" rtl="0" fontAlgn="auto" latinLnBrk="0" hangingPunct="0">
      <a:lnSpc>
        <a:spcPct val="100000"/>
      </a:lnSpc>
      <a:spcBef>
        <a:spcPts val="42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2374900" y="2387600"/>
            <a:ext cx="19621500" cy="48768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2374900" y="7251700"/>
            <a:ext cx="19621500" cy="2057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橘色日落映襯下的吉薩金字塔"/>
          <p:cNvSpPr/>
          <p:nvPr>
            <p:ph type="pic" sz="quarter" idx="21"/>
          </p:nvPr>
        </p:nvSpPr>
        <p:spPr>
          <a:xfrm>
            <a:off x="13487400" y="-736600"/>
            <a:ext cx="9662406" cy="6375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吉薩金字塔的特寫"/>
          <p:cNvSpPr/>
          <p:nvPr>
            <p:ph type="pic" idx="22"/>
          </p:nvPr>
        </p:nvSpPr>
        <p:spPr>
          <a:xfrm>
            <a:off x="13111577" y="4381521"/>
            <a:ext cx="9977826" cy="151527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蔚藍天空為背景，獅身人面像座落吉薩金字塔前"/>
          <p:cNvSpPr/>
          <p:nvPr>
            <p:ph type="pic" idx="23"/>
          </p:nvPr>
        </p:nvSpPr>
        <p:spPr>
          <a:xfrm>
            <a:off x="-139700" y="-25400"/>
            <a:ext cx="17310482" cy="1298497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「在此輸入名言語錄。」"/>
          <p:cNvSpPr txBox="1"/>
          <p:nvPr>
            <p:ph type="body" sz="quarter" idx="21"/>
          </p:nvPr>
        </p:nvSpPr>
        <p:spPr>
          <a:xfrm>
            <a:off x="2374900" y="6045200"/>
            <a:ext cx="19621500" cy="1117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112" name="–王大明"/>
          <p:cNvSpPr txBox="1"/>
          <p:nvPr>
            <p:ph type="body" sz="quarter" idx="22"/>
          </p:nvPr>
        </p:nvSpPr>
        <p:spPr>
          <a:xfrm>
            <a:off x="2374900" y="8953500"/>
            <a:ext cx="19621500" cy="90163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–王大明</a:t>
            </a:r>
          </a:p>
        </p:txBody>
      </p:sp>
      <p:sp>
        <p:nvSpPr>
          <p:cNvPr id="1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橘色日落映襯下的吉薩金字塔"/>
          <p:cNvSpPr/>
          <p:nvPr>
            <p:ph type="pic" idx="21"/>
          </p:nvPr>
        </p:nvSpPr>
        <p:spPr>
          <a:xfrm>
            <a:off x="0" y="-1816100"/>
            <a:ext cx="24384000" cy="1608893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橘色日落映襯下的吉薩金字塔"/>
          <p:cNvSpPr/>
          <p:nvPr>
            <p:ph type="pic" idx="21"/>
          </p:nvPr>
        </p:nvSpPr>
        <p:spPr>
          <a:xfrm>
            <a:off x="2273300" y="-3352800"/>
            <a:ext cx="19850100" cy="1294656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2374900" y="9080500"/>
            <a:ext cx="19621500" cy="19050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2374900" y="11010900"/>
            <a:ext cx="19621500" cy="1930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2374900" y="5143500"/>
            <a:ext cx="19621500" cy="3429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橘色日落映襯下的吉薩金字塔"/>
          <p:cNvSpPr/>
          <p:nvPr>
            <p:ph type="pic" idx="21"/>
          </p:nvPr>
        </p:nvSpPr>
        <p:spPr>
          <a:xfrm>
            <a:off x="10998200" y="1930400"/>
            <a:ext cx="15167286" cy="10007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1816100" y="1943100"/>
            <a:ext cx="10502900" cy="5626100"/>
          </a:xfrm>
          <a:prstGeom prst="rect">
            <a:avLst/>
          </a:prstGeom>
        </p:spPr>
        <p:txBody>
          <a:bodyPr anchor="b"/>
          <a:lstStyle>
            <a:lvl1pPr algn="ctr">
              <a:defRPr sz="94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1816100" y="7556500"/>
            <a:ext cx="10502900" cy="4216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xfrm>
            <a:off x="2374900" y="889000"/>
            <a:ext cx="19621500" cy="29591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xfrm>
            <a:off x="2374900" y="889000"/>
            <a:ext cx="19621500" cy="29591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idx="1"/>
          </p:nvPr>
        </p:nvSpPr>
        <p:spPr>
          <a:xfrm>
            <a:off x="2374900" y="4127500"/>
            <a:ext cx="19621500" cy="8191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橘色日落映襯下的吉薩金字塔"/>
          <p:cNvSpPr/>
          <p:nvPr>
            <p:ph type="pic" sz="half" idx="21"/>
          </p:nvPr>
        </p:nvSpPr>
        <p:spPr>
          <a:xfrm>
            <a:off x="10109200" y="3606800"/>
            <a:ext cx="12472592" cy="8382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xfrm>
            <a:off x="2374900" y="889000"/>
            <a:ext cx="19621500" cy="29591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half" idx="1"/>
          </p:nvPr>
        </p:nvSpPr>
        <p:spPr>
          <a:xfrm>
            <a:off x="2374900" y="4140200"/>
            <a:ext cx="9410700" cy="7874000"/>
          </a:xfrm>
          <a:prstGeom prst="rect">
            <a:avLst/>
          </a:prstGeom>
        </p:spPr>
        <p:txBody>
          <a:bodyPr/>
          <a:lstStyle>
            <a:lvl1pPr marL="533400" indent="-533400">
              <a:spcBef>
                <a:spcPts val="3900"/>
              </a:spcBef>
              <a:buBlip>
                <a:blip r:embed="rId2"/>
              </a:buBlip>
              <a:defRPr sz="4200"/>
            </a:lvl1pPr>
            <a:lvl2pPr marL="1066800" indent="-533400">
              <a:spcBef>
                <a:spcPts val="3900"/>
              </a:spcBef>
              <a:buBlip>
                <a:blip r:embed="rId2"/>
              </a:buBlip>
              <a:defRPr sz="4200"/>
            </a:lvl2pPr>
            <a:lvl3pPr marL="1600200" indent="-533400">
              <a:spcBef>
                <a:spcPts val="3900"/>
              </a:spcBef>
              <a:buBlip>
                <a:blip r:embed="rId2"/>
              </a:buBlip>
              <a:defRPr sz="4200"/>
            </a:lvl3pPr>
            <a:lvl4pPr marL="2133600" indent="-533400">
              <a:spcBef>
                <a:spcPts val="3900"/>
              </a:spcBef>
              <a:buBlip>
                <a:blip r:embed="rId2"/>
              </a:buBlip>
              <a:defRPr sz="4200"/>
            </a:lvl4pPr>
            <a:lvl5pPr marL="2667000" indent="-5334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小型即時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大標題文字"/>
          <p:cNvSpPr txBox="1"/>
          <p:nvPr>
            <p:ph type="title"/>
          </p:nvPr>
        </p:nvSpPr>
        <p:spPr>
          <a:xfrm>
            <a:off x="2374900" y="889000"/>
            <a:ext cx="19621500" cy="29591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大標題文字</a:t>
            </a:r>
          </a:p>
        </p:txBody>
      </p:sp>
      <p:sp>
        <p:nvSpPr>
          <p:cNvPr id="76" name="內文層級一…"/>
          <p:cNvSpPr txBox="1"/>
          <p:nvPr>
            <p:ph type="body" sz="half" idx="1"/>
          </p:nvPr>
        </p:nvSpPr>
        <p:spPr>
          <a:xfrm>
            <a:off x="2374900" y="4140200"/>
            <a:ext cx="9410700" cy="7874000"/>
          </a:xfrm>
          <a:prstGeom prst="rect">
            <a:avLst/>
          </a:prstGeom>
        </p:spPr>
        <p:txBody>
          <a:bodyPr/>
          <a:lstStyle>
            <a:lvl1pPr marL="533400" indent="-533400">
              <a:spcBef>
                <a:spcPts val="3900"/>
              </a:spcBef>
              <a:buBlip>
                <a:blip r:embed="rId2"/>
              </a:buBlip>
              <a:defRPr sz="4200"/>
            </a:lvl1pPr>
            <a:lvl2pPr marL="1066800" indent="-533400">
              <a:spcBef>
                <a:spcPts val="3900"/>
              </a:spcBef>
              <a:buBlip>
                <a:blip r:embed="rId2"/>
              </a:buBlip>
              <a:defRPr sz="4200"/>
            </a:lvl2pPr>
            <a:lvl3pPr marL="1600200" indent="-533400">
              <a:spcBef>
                <a:spcPts val="3900"/>
              </a:spcBef>
              <a:buBlip>
                <a:blip r:embed="rId2"/>
              </a:buBlip>
              <a:defRPr sz="4200"/>
            </a:lvl3pPr>
            <a:lvl4pPr marL="2133600" indent="-533400">
              <a:spcBef>
                <a:spcPts val="3900"/>
              </a:spcBef>
              <a:buBlip>
                <a:blip r:embed="rId2"/>
              </a:buBlip>
              <a:defRPr sz="4200"/>
            </a:lvl4pPr>
            <a:lvl5pPr marL="2667000" indent="-5334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大型即時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大標題文字"/>
          <p:cNvSpPr txBox="1"/>
          <p:nvPr>
            <p:ph type="title"/>
          </p:nvPr>
        </p:nvSpPr>
        <p:spPr>
          <a:xfrm>
            <a:off x="2374900" y="889000"/>
            <a:ext cx="19621500" cy="29591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大標題文字</a:t>
            </a:r>
          </a:p>
        </p:txBody>
      </p:sp>
      <p:sp>
        <p:nvSpPr>
          <p:cNvPr id="85" name="內文層級一…"/>
          <p:cNvSpPr txBox="1"/>
          <p:nvPr>
            <p:ph type="body" sz="half" idx="1"/>
          </p:nvPr>
        </p:nvSpPr>
        <p:spPr>
          <a:xfrm>
            <a:off x="2374900" y="4140200"/>
            <a:ext cx="9410700" cy="7874000"/>
          </a:xfrm>
          <a:prstGeom prst="rect">
            <a:avLst/>
          </a:prstGeom>
        </p:spPr>
        <p:txBody>
          <a:bodyPr/>
          <a:lstStyle>
            <a:lvl1pPr marL="533400" indent="-533400">
              <a:spcBef>
                <a:spcPts val="3900"/>
              </a:spcBef>
              <a:buBlip>
                <a:blip r:embed="rId2"/>
              </a:buBlip>
              <a:defRPr sz="4200"/>
            </a:lvl1pPr>
            <a:lvl2pPr marL="1066800" indent="-533400">
              <a:spcBef>
                <a:spcPts val="3900"/>
              </a:spcBef>
              <a:buBlip>
                <a:blip r:embed="rId2"/>
              </a:buBlip>
              <a:defRPr sz="4200"/>
            </a:lvl2pPr>
            <a:lvl3pPr marL="1600200" indent="-533400">
              <a:spcBef>
                <a:spcPts val="3900"/>
              </a:spcBef>
              <a:buBlip>
                <a:blip r:embed="rId2"/>
              </a:buBlip>
              <a:defRPr sz="4200"/>
            </a:lvl3pPr>
            <a:lvl4pPr marL="2133600" indent="-533400">
              <a:spcBef>
                <a:spcPts val="3900"/>
              </a:spcBef>
              <a:buBlip>
                <a:blip r:embed="rId2"/>
              </a:buBlip>
              <a:defRPr sz="4200"/>
            </a:lvl4pPr>
            <a:lvl5pPr marL="2667000" indent="-5334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2374900" y="1651000"/>
            <a:ext cx="19621500" cy="1041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大標題文字"/>
          <p:cNvSpPr txBox="1"/>
          <p:nvPr>
            <p:ph type="title"/>
          </p:nvPr>
        </p:nvSpPr>
        <p:spPr>
          <a:xfrm>
            <a:off x="2387600" y="889000"/>
            <a:ext cx="19621500" cy="29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1993858" y="13144500"/>
            <a:ext cx="393205" cy="5715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titleStyle>
    <p:bodyStyle>
      <a:lvl1pPr marL="6604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13208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19812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26416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33020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39624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46228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52832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59436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網際網路DEMO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pPr/>
            <a:r>
              <a:t>網際網路DEMO</a:t>
            </a:r>
          </a:p>
        </p:txBody>
      </p:sp>
      <p:sp>
        <p:nvSpPr>
          <p:cNvPr id="138" name="資管二4111029007史岱澂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pPr/>
            <a:r>
              <a:t>資管二4111029007史岱澂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主要功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主要功能</a:t>
            </a:r>
          </a:p>
        </p:txBody>
      </p:sp>
      <p:sp>
        <p:nvSpPr>
          <p:cNvPr id="174" name="Session存登入資訊才能瀏覽以下功能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latin typeface="JetBrains Mono Bold"/>
                <a:ea typeface="JetBrains Mono Bold"/>
                <a:cs typeface="JetBrains Mono Bold"/>
                <a:sym typeface="JetBrains Mono Bold"/>
              </a:defRPr>
            </a:pPr>
            <a:r>
              <a:t>Session存登入資訊才能瀏覽以下功能</a:t>
            </a:r>
          </a:p>
          <a:p>
            <a:pPr>
              <a:buBlip>
                <a:blip r:embed="rId2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修改預約</a:t>
            </a:r>
          </a:p>
          <a:p>
            <a:pPr lvl="1" marL="1193800">
              <a:buBlip>
                <a:blip r:embed="rId2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一般table去做修改</a:t>
            </a:r>
          </a:p>
        </p:txBody>
      </p:sp>
      <p:pic>
        <p:nvPicPr>
          <p:cNvPr id="175" name="截圖 2024-06-19 22.42.29.png" descr="截圖 2024-06-19 22.42.29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55426" y="3118804"/>
            <a:ext cx="11682205" cy="992949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主要功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主要功能</a:t>
            </a:r>
          </a:p>
        </p:txBody>
      </p:sp>
      <p:sp>
        <p:nvSpPr>
          <p:cNvPr id="178" name="Session存登入資訊才能瀏覽以下功能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latin typeface="JetBrains Mono Bold"/>
                <a:ea typeface="JetBrains Mono Bold"/>
                <a:cs typeface="JetBrains Mono Bold"/>
                <a:sym typeface="JetBrains Mono Bold"/>
              </a:defRPr>
            </a:pPr>
            <a:r>
              <a:t>Session存登入資訊才能瀏覽以下功能</a:t>
            </a:r>
          </a:p>
          <a:p>
            <a:pPr>
              <a:buBlip>
                <a:blip r:embed="rId2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密碼修改 / 刪除帳號</a:t>
            </a:r>
          </a:p>
          <a:p>
            <a:pPr lvl="1" marL="1193800">
              <a:buBlip>
                <a:blip r:embed="rId2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一般table去修改</a:t>
            </a:r>
          </a:p>
          <a:p>
            <a:pPr lvl="1" marL="1193800">
              <a:buBlip>
                <a:blip r:embed="rId2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刪除是判斷密碼有沒有對才能進行刪除</a:t>
            </a:r>
          </a:p>
        </p:txBody>
      </p:sp>
      <p:pic>
        <p:nvPicPr>
          <p:cNvPr id="179" name="截圖 2024-06-19 22.43.40.png" descr="截圖 2024-06-19 22.43.40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13256" y="3522967"/>
            <a:ext cx="12307452" cy="960974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主要功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主要功能</a:t>
            </a:r>
          </a:p>
        </p:txBody>
      </p:sp>
      <p:sp>
        <p:nvSpPr>
          <p:cNvPr id="182" name="Session存登入資訊才能瀏覽以下功能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latin typeface="JetBrains Mono Bold"/>
                <a:ea typeface="JetBrains Mono Bold"/>
                <a:cs typeface="JetBrains Mono Bold"/>
                <a:sym typeface="JetBrains Mono Bold"/>
              </a:defRPr>
            </a:pPr>
            <a:r>
              <a:t>Session存登入資訊才能瀏覽以下功能</a:t>
            </a:r>
          </a:p>
          <a:p>
            <a:pPr>
              <a:buBlip>
                <a:blip r:embed="rId2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登出</a:t>
            </a:r>
          </a:p>
          <a:p>
            <a:pPr lvl="1" marL="1193800">
              <a:buBlip>
                <a:blip r:embed="rId2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回傳到登入頁面且清空Session</a:t>
            </a:r>
          </a:p>
        </p:txBody>
      </p:sp>
      <p:pic>
        <p:nvPicPr>
          <p:cNvPr id="183" name="截圖 2024-06-19 22.46.50.png" descr="截圖 2024-06-19 22.46.50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04571" y="8642543"/>
            <a:ext cx="15187558" cy="213358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謝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謝謝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動機 &amp; 說明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pPr/>
            <a:r>
              <a:t>動機 &amp; 說明</a:t>
            </a:r>
          </a:p>
        </p:txBody>
      </p:sp>
      <p:sp>
        <p:nvSpPr>
          <p:cNvPr id="141" name="因為最近常常開始會和同學去圖書館唸書，但總是會有需要討論的時候，所以決定寫一個可以借圖書館自學空間的系統…"/>
          <p:cNvSpPr txBox="1"/>
          <p:nvPr/>
        </p:nvSpPr>
        <p:spPr>
          <a:xfrm>
            <a:off x="2381250" y="3455317"/>
            <a:ext cx="19621500" cy="819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1200"/>
              </a:spcBef>
              <a:defRPr>
                <a:solidFill>
                  <a:srgbClr val="000000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</a:p>
          <a:p>
            <a:pPr lvl="1" marL="1320800" indent="-660400" defTabSz="457200">
              <a:spcBef>
                <a:spcPts val="1200"/>
              </a:spcBef>
              <a:buSzPct val="25000"/>
              <a:buBlip>
                <a:blip r:embed="rId2"/>
              </a:buBlip>
              <a:defRPr>
                <a:solidFill>
                  <a:srgbClr val="000000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因為最近常常開始會和同學去圖書館唸書，但總是會有需要討論的時候，所以決定寫一個可以借圖書館自學空間的系統</a:t>
            </a:r>
          </a:p>
          <a:p>
            <a:pPr lvl="1" marL="1320800" indent="-660400" defTabSz="457200">
              <a:spcBef>
                <a:spcPts val="1200"/>
              </a:spcBef>
              <a:buSzPct val="25000"/>
              <a:buBlip>
                <a:blip r:embed="rId2"/>
              </a:buBlip>
              <a:defRPr>
                <a:solidFill>
                  <a:srgbClr val="000000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</a:p>
          <a:p>
            <a:pPr lvl="1" marL="1320800" indent="-660400" defTabSz="457200">
              <a:spcBef>
                <a:spcPts val="1200"/>
              </a:spcBef>
              <a:buSzPct val="25000"/>
              <a:buBlip>
                <a:blip r:embed="rId2"/>
              </a:buBlip>
              <a:defRPr>
                <a:solidFill>
                  <a:srgbClr val="000000"/>
                </a:solidFill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可以自己註冊帳號並預約空間，也可以刪除或者修改自己的預約，不想用也可以刪除掉整個帳號。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系統架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系統架構</a:t>
            </a:r>
          </a:p>
        </p:txBody>
      </p:sp>
      <p:pic>
        <p:nvPicPr>
          <p:cNvPr id="144" name="System_structure.png" descr="System_structur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6034" y="4407813"/>
            <a:ext cx="11988133" cy="6730031"/>
          </a:xfrm>
          <a:prstGeom prst="rect">
            <a:avLst/>
          </a:prstGeom>
        </p:spPr>
      </p:pic>
      <p:sp>
        <p:nvSpPr>
          <p:cNvPr id="145" name="兩個App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3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兩個App</a:t>
            </a:r>
          </a:p>
          <a:p>
            <a:pPr lvl="1">
              <a:buBlip>
                <a:blip r:embed="rId3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Main (登入 / 註冊介面)</a:t>
            </a:r>
          </a:p>
          <a:p>
            <a:pPr lvl="1">
              <a:buBlip>
                <a:blip r:embed="rId3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Member (登入後的介面)</a:t>
            </a:r>
          </a:p>
          <a:p>
            <a:pPr>
              <a:buBlip>
                <a:blip r:embed="rId3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後台 -&gt; /admin</a:t>
            </a:r>
          </a:p>
          <a:p>
            <a:pPr>
              <a:buBlip>
                <a:blip r:embed="rId3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PythonAnywhere</a:t>
            </a:r>
          </a:p>
          <a:p>
            <a:pPr marL="0" indent="0">
              <a:buSzTx/>
              <a:buNone/>
              <a:defRPr sz="2500"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http://station4178.pythonanywhere.com/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橘色日落映襯下的吉薩金字塔" descr="橘色日落映襯下的吉薩金字塔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993149" y="3627853"/>
            <a:ext cx="11943525" cy="8548483"/>
          </a:xfrm>
          <a:prstGeom prst="rect">
            <a:avLst/>
          </a:prstGeom>
        </p:spPr>
      </p:pic>
      <p:sp>
        <p:nvSpPr>
          <p:cNvPr id="148" name="資料表內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資料表內容</a:t>
            </a:r>
          </a:p>
        </p:txBody>
      </p:sp>
      <p:sp>
        <p:nvSpPr>
          <p:cNvPr id="149" name="一對多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3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一對多</a:t>
            </a:r>
          </a:p>
          <a:p>
            <a:pPr>
              <a:buBlip>
                <a:blip r:embed="rId3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Data</a:t>
            </a:r>
          </a:p>
          <a:p>
            <a:pPr lvl="1">
              <a:buBlip>
                <a:blip r:embed="rId3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Account -&gt; primary key</a:t>
            </a:r>
          </a:p>
          <a:p>
            <a:pPr>
              <a:buBlip>
                <a:blip r:embed="rId3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Reservation</a:t>
            </a:r>
          </a:p>
          <a:p>
            <a:pPr lvl="1">
              <a:buBlip>
                <a:blip r:embed="rId3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id -&gt; primary key</a:t>
            </a:r>
          </a:p>
          <a:p>
            <a:pPr>
              <a:buBlip>
                <a:blip r:embed="rId3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Account -&gt; foreign key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主要功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主要功能</a:t>
            </a:r>
          </a:p>
        </p:txBody>
      </p:sp>
      <p:sp>
        <p:nvSpPr>
          <p:cNvPr id="152" name="登入介面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登入介面</a:t>
            </a:r>
          </a:p>
          <a:p>
            <a:pPr>
              <a:buBlip>
                <a:blip r:embed="rId2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LoginForm 用 forms.Form</a:t>
            </a:r>
          </a:p>
          <a:p>
            <a:pPr>
              <a:buBlip>
                <a:blip r:embed="rId2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Authentication Login導入到後台資料庫</a:t>
            </a:r>
          </a:p>
          <a:p>
            <a:pPr>
              <a:buBlip>
                <a:blip r:embed="rId2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Register 用一般註冊</a:t>
            </a:r>
          </a:p>
        </p:txBody>
      </p:sp>
      <p:pic>
        <p:nvPicPr>
          <p:cNvPr id="153" name="截圖 2024-06-19 22.22.27.png" descr="截圖 2024-06-19 22.22.27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75615" y="3346450"/>
            <a:ext cx="11290301" cy="9474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主要功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主要功能</a:t>
            </a:r>
          </a:p>
        </p:txBody>
      </p:sp>
      <p:sp>
        <p:nvSpPr>
          <p:cNvPr id="156" name="Django messages 框架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lvl1pPr>
          </a:lstStyle>
          <a:p>
            <a:pPr/>
            <a:r>
              <a:t>Django messages 框架</a:t>
            </a:r>
          </a:p>
        </p:txBody>
      </p:sp>
      <p:pic>
        <p:nvPicPr>
          <p:cNvPr id="157" name="截圖 2024-06-19 22.28.49.png" descr="截圖 2024-06-19 22.28.49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82444" y="3124150"/>
            <a:ext cx="6943129" cy="9522188"/>
          </a:xfrm>
          <a:prstGeom prst="rect">
            <a:avLst/>
          </a:prstGeom>
        </p:spPr>
      </p:pic>
      <p:pic>
        <p:nvPicPr>
          <p:cNvPr id="158" name="截圖 2024-06-19 22.30.10.png" descr="截圖 2024-06-19 22.30.10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8282" y="7324957"/>
            <a:ext cx="12809698" cy="271757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主要功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主要功能</a:t>
            </a:r>
          </a:p>
        </p:txBody>
      </p:sp>
      <p:sp>
        <p:nvSpPr>
          <p:cNvPr id="161" name="Session存登入資訊才能瀏覽以下功能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latin typeface="JetBrains Mono Bold"/>
                <a:ea typeface="JetBrains Mono Bold"/>
                <a:cs typeface="JetBrains Mono Bold"/>
                <a:sym typeface="JetBrains Mono Bold"/>
              </a:defRPr>
            </a:pPr>
            <a:r>
              <a:t>Session存登入資訊才能瀏覽以下功能</a:t>
            </a:r>
          </a:p>
          <a:p>
            <a:pPr>
              <a:buBlip>
                <a:blip r:embed="rId2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首頁</a:t>
            </a:r>
          </a:p>
          <a:p>
            <a:pPr lvl="1" marL="1193800">
              <a:buBlip>
                <a:blip r:embed="rId2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static 載入image</a:t>
            </a:r>
          </a:p>
          <a:p>
            <a:pPr lvl="1" marL="1193800">
              <a:buBlip>
                <a:blip r:embed="rId2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iframe放YouTube影片</a:t>
            </a:r>
          </a:p>
          <a:p>
            <a:pPr lvl="1" marL="1193800">
              <a:buBlip>
                <a:blip r:embed="rId2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Hi, “使用者名稱” welcome</a:t>
            </a:r>
          </a:p>
        </p:txBody>
      </p:sp>
      <p:pic>
        <p:nvPicPr>
          <p:cNvPr id="162" name="截圖 2024-06-19 22.34.53.png" descr="截圖 2024-06-19 22.34.53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07485" y="5204510"/>
            <a:ext cx="13576301" cy="39751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主要功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主要功能</a:t>
            </a:r>
          </a:p>
        </p:txBody>
      </p:sp>
      <p:sp>
        <p:nvSpPr>
          <p:cNvPr id="165" name="Session存登入資訊才能瀏覽以下功能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latin typeface="JetBrains Mono Bold"/>
                <a:ea typeface="JetBrains Mono Bold"/>
                <a:cs typeface="JetBrains Mono Bold"/>
                <a:sym typeface="JetBrains Mono Bold"/>
              </a:defRPr>
            </a:pPr>
            <a:r>
              <a:t>Session存登入資訊才能瀏覽以下功能</a:t>
            </a:r>
          </a:p>
          <a:p>
            <a:pPr>
              <a:buBlip>
                <a:blip r:embed="rId2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所有預約資訊</a:t>
            </a:r>
          </a:p>
          <a:p>
            <a:pPr lvl="1" marL="1193800">
              <a:buBlip>
                <a:blip r:embed="rId2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資料庫叫資料用for迴圈印出來，empty印出沒有預約資料</a:t>
            </a:r>
          </a:p>
          <a:p>
            <a:pPr lvl="1" marL="1193800">
              <a:buBlip>
                <a:blip r:embed="rId2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刪除按鈕用URL反解傳到刪除頁面</a:t>
            </a:r>
          </a:p>
          <a:p>
            <a:pPr lvl="1" marL="1193800">
              <a:buBlip>
                <a:blip r:embed="rId2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篩選功能用Javascript寫的</a:t>
            </a:r>
          </a:p>
        </p:txBody>
      </p:sp>
      <p:pic>
        <p:nvPicPr>
          <p:cNvPr id="166" name="截圖 2024-06-19 22.38.42.png" descr="截圖 2024-06-19 22.38.42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20699" y="4368377"/>
            <a:ext cx="10758403" cy="687161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主要功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主要功能</a:t>
            </a:r>
          </a:p>
        </p:txBody>
      </p:sp>
      <p:sp>
        <p:nvSpPr>
          <p:cNvPr id="169" name="Session存登入資訊才能瀏覽以下功能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latin typeface="JetBrains Mono Bold"/>
                <a:ea typeface="JetBrains Mono Bold"/>
                <a:cs typeface="JetBrains Mono Bold"/>
                <a:sym typeface="JetBrains Mono Bold"/>
              </a:defRPr>
            </a:pPr>
            <a:r>
              <a:t>Session存登入資訊才能瀏覽以下功能</a:t>
            </a:r>
          </a:p>
          <a:p>
            <a:pPr>
              <a:buBlip>
                <a:blip r:embed="rId2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新增預約</a:t>
            </a:r>
          </a:p>
          <a:p>
            <a:pPr lvl="1" marL="1193800">
              <a:buBlip>
                <a:blip r:embed="rId2"/>
              </a:buBlip>
              <a:defRPr>
                <a:latin typeface="JetBrains Mono Regular"/>
                <a:ea typeface="JetBrains Mono Regular"/>
                <a:cs typeface="JetBrains Mono Regular"/>
                <a:sym typeface="JetBrains Mono Regular"/>
              </a:defRPr>
            </a:pPr>
            <a:r>
              <a:t>預約表格用forms.ModelForm實作</a:t>
            </a:r>
          </a:p>
        </p:txBody>
      </p:sp>
      <p:pic>
        <p:nvPicPr>
          <p:cNvPr id="170" name="截圖 2024-06-19 22.40.53.png" descr="截圖 2024-06-19 22.40.53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0374" y="3060820"/>
            <a:ext cx="11772901" cy="10401301"/>
          </a:xfrm>
          <a:prstGeom prst="rect">
            <a:avLst/>
          </a:prstGeom>
        </p:spPr>
      </p:pic>
      <p:pic>
        <p:nvPicPr>
          <p:cNvPr id="171" name="截圖 2024-06-19 22.41.31.png" descr="截圖 2024-06-19 22.41.31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9603" y="9606341"/>
            <a:ext cx="10488809" cy="28751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Parchment">
  <a:themeElements>
    <a:clrScheme name="Parchment">
      <a:dk1>
        <a:srgbClr val="3E231A"/>
      </a:dk1>
      <a:lt1>
        <a:srgbClr val="24383E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762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4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762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4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